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9"/>
  </p:notesMasterIdLst>
  <p:sldIdLst>
    <p:sldId id="256" r:id="rId5"/>
    <p:sldId id="260" r:id="rId6"/>
    <p:sldId id="261" r:id="rId7"/>
    <p:sldId id="263" r:id="rId8"/>
    <p:sldId id="264" r:id="rId9"/>
    <p:sldId id="266" r:id="rId10"/>
    <p:sldId id="267" r:id="rId11"/>
    <p:sldId id="273" r:id="rId12"/>
    <p:sldId id="277" r:id="rId13"/>
    <p:sldId id="276" r:id="rId14"/>
    <p:sldId id="278" r:id="rId15"/>
    <p:sldId id="271" r:id="rId16"/>
    <p:sldId id="272" r:id="rId17"/>
    <p:sldId id="27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2328"/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00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6/16/2026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"/>
          <a:stretch/>
        </p:blipFill>
        <p:spPr>
          <a:xfrm>
            <a:off x="-152400" y="-26665"/>
            <a:ext cx="12344400" cy="688466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1" r="1"/>
          <a:stretch/>
        </p:blipFill>
        <p:spPr>
          <a:xfrm>
            <a:off x="-152400" y="0"/>
            <a:ext cx="123444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624" t="-2222" r="2" b="-2"/>
          <a:stretch/>
        </p:blipFill>
        <p:spPr>
          <a:xfrm>
            <a:off x="-152400" y="-152400"/>
            <a:ext cx="123444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858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4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"/>
          <a:stretch/>
        </p:blipFill>
        <p:spPr>
          <a:xfrm>
            <a:off x="-76200" y="0"/>
            <a:ext cx="12271513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7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>
          <p15:clr>
            <a:srgbClr val="FBAE40"/>
          </p15:clr>
        </p15:guide>
        <p15:guide id="2" orient="horz" pos="260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13" r="-1"/>
          <a:stretch/>
        </p:blipFill>
        <p:spPr>
          <a:xfrm>
            <a:off x="-76200" y="0"/>
            <a:ext cx="12268200" cy="68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63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95300" y="6522124"/>
            <a:ext cx="2743200" cy="247724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7F090B-49F7-4226-826A-44BF2ACE105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rgbClr val="C123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357B0D4-493F-4CE6-BD6D-FF0C82A4FC0E}"/>
              </a:ext>
            </a:extLst>
          </p:cNvPr>
          <p:cNvGrpSpPr/>
          <p:nvPr userDrawn="1"/>
        </p:nvGrpSpPr>
        <p:grpSpPr>
          <a:xfrm>
            <a:off x="10380292" y="6046420"/>
            <a:ext cx="1735508" cy="574434"/>
            <a:chOff x="10380292" y="6046420"/>
            <a:chExt cx="1735508" cy="5744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9DB5024-89E7-4A1D-B474-B0DF59D459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1"/>
            <a:srcRect t="-21422" b="-34931"/>
            <a:stretch/>
          </p:blipFill>
          <p:spPr>
            <a:xfrm>
              <a:off x="10448763" y="6046420"/>
              <a:ext cx="1667037" cy="57443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2EE57-DFA8-4EF1-8223-2FFF2D0A1750}"/>
                </a:ext>
              </a:extLst>
            </p:cNvPr>
            <p:cNvSpPr/>
            <p:nvPr userDrawn="1"/>
          </p:nvSpPr>
          <p:spPr>
            <a:xfrm>
              <a:off x="10380292" y="6333637"/>
              <a:ext cx="85563" cy="247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32B5A07-032A-4E6E-B9E8-CBFC920EF0B7}"/>
              </a:ext>
            </a:extLst>
          </p:cNvPr>
          <p:cNvSpPr txBox="1"/>
          <p:nvPr userDrawn="1"/>
        </p:nvSpPr>
        <p:spPr>
          <a:xfrm>
            <a:off x="4995016" y="6511184"/>
            <a:ext cx="2438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©2026 EMA, Inc./Confidential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24" r:id="rId3"/>
    <p:sldLayoutId id="2147483735" r:id="rId4"/>
    <p:sldLayoutId id="2147483734" r:id="rId5"/>
    <p:sldLayoutId id="2147483663" r:id="rId6"/>
    <p:sldLayoutId id="2147483729" r:id="rId7"/>
    <p:sldLayoutId id="2147483730" r:id="rId8"/>
    <p:sldLayoutId id="2147483731" r:id="rId9"/>
    <p:sldLayoutId id="2147483727" r:id="rId10"/>
    <p:sldLayoutId id="2147483726" r:id="rId11"/>
    <p:sldLayoutId id="2147483728" r:id="rId12"/>
    <p:sldLayoutId id="2147483725" r:id="rId13"/>
    <p:sldLayoutId id="2147483769" r:id="rId14"/>
    <p:sldLayoutId id="2147483765" r:id="rId15"/>
    <p:sldLayoutId id="2147483767" r:id="rId16"/>
    <p:sldLayoutId id="2147483768" r:id="rId17"/>
    <p:sldLayoutId id="2147483751" r:id="rId1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18779-49A2-611A-0D5C-C818E57ADD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00" y="2672556"/>
            <a:ext cx="7086600" cy="1512888"/>
          </a:xfrm>
        </p:spPr>
        <p:txBody>
          <a:bodyPr anchor="ctr">
            <a:normAutofit/>
          </a:bodyPr>
          <a:lstStyle/>
          <a:p>
            <a:r>
              <a:rPr lang="en-US" dirty="0"/>
              <a:t>STK Shield Plus – </a:t>
            </a:r>
            <a:r>
              <a:rPr lang="en-US" dirty="0" err="1"/>
              <a:t>Overbraid</a:t>
            </a:r>
            <a:endParaRPr lang="en-US" b="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6383F6F-1DC3-C958-BDB1-5FCEAA6EBC0D}"/>
              </a:ext>
            </a:extLst>
          </p:cNvPr>
          <p:cNvSpPr txBox="1">
            <a:spLocks/>
          </p:cNvSpPr>
          <p:nvPr/>
        </p:nvSpPr>
        <p:spPr>
          <a:xfrm>
            <a:off x="76201" y="4572000"/>
            <a:ext cx="6019800" cy="1589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230188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 sz="2000" b="0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746125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969962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 sz="12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Prepared by:</a:t>
            </a:r>
          </a:p>
          <a:p>
            <a:r>
              <a:rPr lang="en-US" sz="1800" dirty="0"/>
              <a:t>Jason DiMartino – Scientist II</a:t>
            </a:r>
          </a:p>
          <a:p>
            <a:r>
              <a:rPr lang="en-US" sz="1800" dirty="0"/>
              <a:t>Kevin-</a:t>
            </a:r>
            <a:r>
              <a:rPr lang="en-US" sz="1800" dirty="0" err="1"/>
              <a:t>Druis</a:t>
            </a:r>
            <a:r>
              <a:rPr lang="en-US" sz="1800" dirty="0"/>
              <a:t> Merenda – Principal Scientist I and Lead 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934191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89BF51-1859-D024-F5C9-9D4240B08A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6123F4-B567-17B1-DD27-3EDECBB0B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Overbraid</a:t>
            </a:r>
            <a:r>
              <a:rPr lang="en-US" dirty="0"/>
              <a:t> Options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5F1AC-C611-C334-2ADA-9293CE03D4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alter the response on this cable, the following can be changed in the STK options:</a:t>
            </a:r>
          </a:p>
          <a:p>
            <a:pPr lvl="1"/>
            <a:r>
              <a:rPr lang="en-US" dirty="0"/>
              <a:t>The Simulated load at the end of the cable can be changed by adjusting the termination resistance</a:t>
            </a:r>
          </a:p>
          <a:p>
            <a:pPr lvl="1"/>
            <a:r>
              <a:rPr lang="en-US" dirty="0"/>
              <a:t>The length of the cable can be increased/decreased, resulting in changes in coupling at specific frequencies</a:t>
            </a:r>
          </a:p>
          <a:p>
            <a:pPr lvl="1"/>
            <a:r>
              <a:rPr lang="en-US" dirty="0"/>
              <a:t>The direction of propagation of the incoming wave can be changed to simulate a difference orientation of the cable relative to the source</a:t>
            </a:r>
          </a:p>
          <a:p>
            <a:pPr lvl="1"/>
            <a:r>
              <a:rPr lang="en-US" dirty="0"/>
              <a:t>Properties of the default Gaussian pulse can be modified to account for changes in source bandwidth and magnitude of the pulse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68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94608B-C178-EF89-D85C-424C42A457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C53C33-CEEE-1644-744E-00C8D90C7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Model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63667C-7113-58BC-A3A7-6B0C9F22D2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4267201" cy="4572000"/>
          </a:xfrm>
        </p:spPr>
        <p:txBody>
          <a:bodyPr/>
          <a:lstStyle/>
          <a:p>
            <a:r>
              <a:rPr lang="en-US" dirty="0"/>
              <a:t>The workflow automatically creates a sample cable workbench with the elements &amp; orientation shown.</a:t>
            </a:r>
          </a:p>
          <a:p>
            <a:r>
              <a:rPr lang="en-US" dirty="0"/>
              <a:t>The conductive ground plane will block excitation from the –Z direction, so choose a different option when initializing the workflow.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41277B-8FC7-97F1-A6CB-4228A7BAF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386773"/>
            <a:ext cx="6387604" cy="408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3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2196-2286-06CA-20FE-F03BF11017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9CFD1-0B56-4FB1-B625-3EDCBB9B7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ABC2B8-A01D-360B-DC4E-04342719FD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001027-54B7-BAE7-739E-A895BA1D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pic>
        <p:nvPicPr>
          <p:cNvPr id="6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98958250-0953-31D2-95EB-9A49B3AE09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0164" y="820282"/>
            <a:ext cx="8811671" cy="521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0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39A548-448F-F6A4-DCB8-A65F51E546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81B696-68C7-3507-1062-FE1EA9E3F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3F37F-0A9C-C278-E517-A006D34649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Once the simulation has completed, conductor and shield transients can be plotted from the results in the Discovery tree, and will also appear in STK</a:t>
            </a:r>
          </a:p>
          <a:p>
            <a:r>
              <a:rPr lang="en-US" dirty="0"/>
              <a:t>In this demo, default probes capture voltage and current at both ends of the cable shield and conductor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4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38096-33C2-9DBA-5014-161B1B711C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29201" y="2520950"/>
            <a:ext cx="6172199" cy="1449388"/>
          </a:xfrm>
        </p:spPr>
        <p:txBody>
          <a:bodyPr anchor="ctr"/>
          <a:lstStyle/>
          <a:p>
            <a:pPr algn="r"/>
            <a:r>
              <a:rPr lang="en-US" dirty="0"/>
              <a:t>Demo Background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EE77F-AE14-4C5A-A437-669668320EC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42088"/>
            <a:ext cx="2743200" cy="249237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D4838-72C9-78CF-24A0-5F0A2DF86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2B16E8-F102-D8A9-5F5D-3FBC9C9A4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81"/>
            <a:ext cx="10972799" cy="541037"/>
          </a:xfrm>
        </p:spPr>
        <p:txBody>
          <a:bodyPr anchor="ctr"/>
          <a:lstStyle/>
          <a:p>
            <a:r>
              <a:rPr lang="en-US" dirty="0"/>
              <a:t>Demo 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251359-2A01-4366-4E0D-FBE1603CB9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9618"/>
            <a:ext cx="10363200" cy="5253982"/>
          </a:xfrm>
        </p:spPr>
        <p:txBody>
          <a:bodyPr anchor="ctr">
            <a:normAutofit/>
          </a:bodyPr>
          <a:lstStyle/>
          <a:p>
            <a:r>
              <a:rPr lang="en-US" dirty="0"/>
              <a:t>EMA’s </a:t>
            </a:r>
            <a:r>
              <a:rPr lang="en-US" dirty="0" err="1"/>
              <a:t>overbraid</a:t>
            </a:r>
            <a:r>
              <a:rPr lang="en-US" dirty="0"/>
              <a:t> workflow in STK Shield is designed to evaluate transients coupled onto a cable conductor from an applied EM pulse, based on the shielding effectiveness of the cable harness</a:t>
            </a:r>
          </a:p>
          <a:p>
            <a:r>
              <a:rPr lang="en-US" dirty="0"/>
              <a:t>It can be important to quantify these transients when cable ends are connected to sensitive electronics/avionics</a:t>
            </a:r>
          </a:p>
        </p:txBody>
      </p:sp>
    </p:spTree>
    <p:extLst>
      <p:ext uri="{BB962C8B-B14F-4D97-AF65-F5344CB8AC3E}">
        <p14:creationId xmlns:p14="http://schemas.microsoft.com/office/powerpoint/2010/main" val="215401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978A98-BB2F-4A2E-528C-0425B0404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1E56C-1C13-9387-49BE-5DEF68CB90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13F294-AEE6-08B3-8FB0-A276A3CDC1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901FCC-DE0A-4B9F-A7B5-96E8C6DD5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8A19D-5113-A9D9-3CEE-AF801846D0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40987" y="2183570"/>
            <a:ext cx="3505200" cy="3657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Open the provided STK .</a:t>
            </a:r>
            <a:r>
              <a:rPr lang="en-US" dirty="0" err="1"/>
              <a:t>sc</a:t>
            </a:r>
            <a:r>
              <a:rPr lang="en-US" dirty="0"/>
              <a:t> Scenario within the demo folder to retrieve a preset Scenario with a preset Aircraft, Ground Vehicle, Place, Satellite, and Target</a:t>
            </a:r>
          </a:p>
          <a:p>
            <a:r>
              <a:rPr lang="en-US" dirty="0"/>
              <a:t>For this demo we will use Place1</a:t>
            </a:r>
          </a:p>
          <a:p>
            <a:r>
              <a:rPr lang="en-US" dirty="0"/>
              <a:t>The other objects are used in the other STK Shield Plus demos, and should be unchecked here</a:t>
            </a:r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F22D61D-E37A-9FB9-A4D9-B5BBF78A2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800" y="876912"/>
            <a:ext cx="2051575" cy="1306658"/>
          </a:xfrm>
          <a:prstGeom prst="rect">
            <a:avLst/>
          </a:prstGeom>
        </p:spPr>
      </p:pic>
      <p:pic>
        <p:nvPicPr>
          <p:cNvPr id="8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11EF0BD4-EEF7-8669-8AD7-2C11652796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1325470"/>
            <a:ext cx="7840382" cy="420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28106C-BCD9-1F13-EEAA-3553529969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</a:t>
            </a:r>
            <a:r>
              <a:rPr lang="en-US" dirty="0" err="1"/>
              <a:t>Overbraid</a:t>
            </a:r>
            <a:r>
              <a:rPr lang="en-US" dirty="0"/>
              <a:t> Options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6B98FE-FF27-7700-34F2-71872C7205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3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FA4D91-CB51-8805-07DD-3C980FCB3F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21F211-7883-CCA6-4103-4D1F63E98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</a:t>
            </a:r>
            <a:r>
              <a:rPr lang="en-US" dirty="0" err="1"/>
              <a:t>Overbraid</a:t>
            </a:r>
            <a:r>
              <a:rPr lang="en-US" dirty="0"/>
              <a:t> options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4FDA2-08F0-E7C6-6C3C-D66C07796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838200"/>
            <a:ext cx="6553200" cy="5105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Click the Surface Charging Options item in the EMA toolbar on the right.</a:t>
            </a:r>
          </a:p>
          <a:p>
            <a:r>
              <a:rPr lang="en-US" b="1" dirty="0"/>
              <a:t>Graph Object: Place/Place 1</a:t>
            </a:r>
          </a:p>
          <a:p>
            <a:r>
              <a:rPr lang="en-US" b="1" dirty="0"/>
              <a:t>Cable Length: 3.3</a:t>
            </a:r>
          </a:p>
          <a:p>
            <a:r>
              <a:rPr lang="en-US" b="1" dirty="0"/>
              <a:t>Termination Resistance 1: 1E-06</a:t>
            </a:r>
          </a:p>
          <a:p>
            <a:r>
              <a:rPr lang="en-US" b="1" dirty="0"/>
              <a:t>Termination Resistance 2: 50</a:t>
            </a:r>
          </a:p>
          <a:p>
            <a:r>
              <a:rPr lang="en-US" b="1" dirty="0"/>
              <a:t>Alpha: 1.929E+19</a:t>
            </a:r>
          </a:p>
          <a:p>
            <a:r>
              <a:rPr lang="en-US" b="1" dirty="0"/>
              <a:t>Amplitude: 1239</a:t>
            </a:r>
          </a:p>
          <a:p>
            <a:r>
              <a:rPr lang="en-US" b="1" dirty="0"/>
              <a:t>Time to Peak: @.104E-09</a:t>
            </a:r>
          </a:p>
          <a:p>
            <a:r>
              <a:rPr lang="en-US" b="1" dirty="0"/>
              <a:t>Direction: +Y </a:t>
            </a:r>
            <a:r>
              <a:rPr lang="en-US" dirty="0"/>
              <a:t>– any direction but –Z works here</a:t>
            </a:r>
            <a:endParaRPr lang="en-US" b="1" dirty="0"/>
          </a:p>
          <a:p>
            <a:r>
              <a:rPr lang="en-US" b="1" dirty="0"/>
              <a:t>Headless: False </a:t>
            </a:r>
            <a:r>
              <a:rPr lang="en-US" dirty="0"/>
              <a:t>– if headless, will run without opening the Shield Plus GUI, reducing some computational overhead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Click </a:t>
            </a:r>
            <a:r>
              <a:rPr lang="en-US" b="1" dirty="0"/>
              <a:t>Run Workflow </a:t>
            </a:r>
            <a:r>
              <a:rPr lang="en-US" dirty="0"/>
              <a:t>to open the Discovery UI and run the solver.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3846EAF-020C-C08F-4778-12E17E852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845898"/>
            <a:ext cx="2895600" cy="5246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097960-7322-6C14-4433-AB46BDD78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74465"/>
            <a:ext cx="3005136" cy="76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86DD9-E58F-7E80-9584-EB25696A9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B1308A-2617-E1B6-0BCB-E21C6BD58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Overbraid</a:t>
            </a:r>
            <a:r>
              <a:rPr lang="en-US" dirty="0"/>
              <a:t> Options</a:t>
            </a:r>
          </a:p>
        </p:txBody>
      </p:sp>
      <p:pic>
        <p:nvPicPr>
          <p:cNvPr id="2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04601392-C4BA-78E6-2643-A72434E62B0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2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857250"/>
            <a:ext cx="8686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2C344F-5025-ACB5-4A81-10DBEDBB6F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664BEA-0D1C-4282-DFDA-6C562EC5E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Overbraid</a:t>
            </a:r>
            <a:r>
              <a:rPr lang="en-US" dirty="0"/>
              <a:t> Options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E79AE-6026-A163-79DE-C5F95C51C2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1" y="1143000"/>
            <a:ext cx="5257801" cy="4572000"/>
          </a:xfrm>
        </p:spPr>
        <p:txBody>
          <a:bodyPr/>
          <a:lstStyle/>
          <a:p>
            <a:r>
              <a:rPr lang="en-US" dirty="0"/>
              <a:t>The workflow opens a default workflow geometry in STK Shield, creating a cable, assigning materials, and applying the designated EM pulse</a:t>
            </a:r>
          </a:p>
          <a:p>
            <a:r>
              <a:rPr lang="en-US" dirty="0"/>
              <a:t>The model can then be modified, and changes will apply to subsequent runs of the workflow</a:t>
            </a:r>
          </a:p>
          <a:p>
            <a:pPr lvl="1"/>
            <a:r>
              <a:rPr lang="en-US" dirty="0"/>
              <a:t>For more in-depth Shield Plus tutorials, please see the help button in the ‘Other’ section of the Shield Plus ribbon</a:t>
            </a:r>
          </a:p>
          <a:p>
            <a:endParaRPr lang="en-US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E732FF3-7C1C-58C9-519C-0165DE3F9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743" y="609071"/>
            <a:ext cx="2939755" cy="53262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4BA9F1-72B2-5675-BF85-D8DA6321B3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b="5198"/>
          <a:stretch>
            <a:fillRect/>
          </a:stretch>
        </p:blipFill>
        <p:spPr>
          <a:xfrm>
            <a:off x="2514600" y="4613502"/>
            <a:ext cx="2543530" cy="14630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F0515D-654E-837D-B0CD-8BCA6C3869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014"/>
          <a:stretch>
            <a:fillRect/>
          </a:stretch>
        </p:blipFill>
        <p:spPr>
          <a:xfrm>
            <a:off x="4352246" y="4613502"/>
            <a:ext cx="4096322" cy="1463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511C32-198B-C573-DB4E-1C4982DB02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5634" y="117686"/>
            <a:ext cx="3447974" cy="53443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7A7020-4FC1-F28E-49A7-D4043D7248A0}"/>
              </a:ext>
            </a:extLst>
          </p:cNvPr>
          <p:cNvCxnSpPr>
            <a:cxnSpLocks/>
          </p:cNvCxnSpPr>
          <p:nvPr/>
        </p:nvCxnSpPr>
        <p:spPr>
          <a:xfrm flipV="1">
            <a:off x="7950501" y="384903"/>
            <a:ext cx="672402" cy="1656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23FB88-4F0B-2803-241F-4A72226F26B3}"/>
              </a:ext>
            </a:extLst>
          </p:cNvPr>
          <p:cNvSpPr txBox="1"/>
          <p:nvPr/>
        </p:nvSpPr>
        <p:spPr>
          <a:xfrm>
            <a:off x="6554247" y="290505"/>
            <a:ext cx="1614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Tip:</a:t>
            </a:r>
            <a:br>
              <a:rPr lang="en-US" sz="1200" dirty="0"/>
            </a:br>
            <a:r>
              <a:rPr lang="en-US" sz="1200" dirty="0"/>
              <a:t>Launch Shield Plus </a:t>
            </a:r>
          </a:p>
          <a:p>
            <a:r>
              <a:rPr lang="en-US" sz="1200" dirty="0"/>
              <a:t>without running a sim</a:t>
            </a:r>
          </a:p>
        </p:txBody>
      </p:sp>
    </p:spTree>
    <p:extLst>
      <p:ext uri="{BB962C8B-B14F-4D97-AF65-F5344CB8AC3E}">
        <p14:creationId xmlns:p14="http://schemas.microsoft.com/office/powerpoint/2010/main" val="6333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Ansys - Slide Master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C00000"/>
      </a:lt2>
      <a:accent1>
        <a:srgbClr val="C00000"/>
      </a:accent1>
      <a:accent2>
        <a:srgbClr val="C00000"/>
      </a:accent2>
      <a:accent3>
        <a:srgbClr val="FFFFFF"/>
      </a:accent3>
      <a:accent4>
        <a:srgbClr val="C00000"/>
      </a:accent4>
      <a:accent5>
        <a:srgbClr val="C00000"/>
      </a:accent5>
      <a:accent6>
        <a:srgbClr val="FFFFFF"/>
      </a:accent6>
      <a:hlink>
        <a:srgbClr val="C00000"/>
      </a:hlink>
      <a:folHlink>
        <a:srgbClr val="C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E802D75D3E3A409489A03C9D48FDAC" ma:contentTypeVersion="13" ma:contentTypeDescription="Create a new document." ma:contentTypeScope="" ma:versionID="67b730b392362e8c92dfbe94728517ac">
  <xsd:schema xmlns:xsd="http://www.w3.org/2001/XMLSchema" xmlns:xs="http://www.w3.org/2001/XMLSchema" xmlns:p="http://schemas.microsoft.com/office/2006/metadata/properties" xmlns:ns3="ed9723d8-3f9b-4355-a14a-190cc0354fb4" xmlns:ns4="5265cb36-a178-44e6-a4ce-1491ad334435" targetNamespace="http://schemas.microsoft.com/office/2006/metadata/properties" ma:root="true" ma:fieldsID="3480ad4ecab45d4ee1c3bf367c4f0370" ns3:_="" ns4:_="">
    <xsd:import namespace="ed9723d8-3f9b-4355-a14a-190cc0354fb4"/>
    <xsd:import namespace="5265cb36-a178-44e6-a4ce-1491ad33443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723d8-3f9b-4355-a14a-190cc0354f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5cb36-a178-44e6-a4ce-1491ad334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54582C-3F01-4F8D-9460-F0A670A527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B730C46-7AD7-407A-A872-943564B8A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723d8-3f9b-4355-a14a-190cc0354fb4"/>
    <ds:schemaRef ds:uri="5265cb36-a178-44e6-a4ce-1491ad334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3640</TotalTime>
  <Words>521</Words>
  <Application>Microsoft Office PowerPoint</Application>
  <PresentationFormat>Widescreen</PresentationFormat>
  <Paragraphs>55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Wingdings</vt:lpstr>
      <vt:lpstr>Courier New</vt:lpstr>
      <vt:lpstr>Calibri</vt:lpstr>
      <vt:lpstr>Ansys - Slide Master</vt:lpstr>
      <vt:lpstr>PowerPoint Presentation</vt:lpstr>
      <vt:lpstr>PowerPoint Presentation</vt:lpstr>
      <vt:lpstr>Demo Background</vt:lpstr>
      <vt:lpstr>PowerPoint Presentation</vt:lpstr>
      <vt:lpstr>Setting up the STK Scenario</vt:lpstr>
      <vt:lpstr>PowerPoint Presentation</vt:lpstr>
      <vt:lpstr>Setting up Overbraid options</vt:lpstr>
      <vt:lpstr>Overbraid Options</vt:lpstr>
      <vt:lpstr>Overbraid Options</vt:lpstr>
      <vt:lpstr>Overbraid Options</vt:lpstr>
      <vt:lpstr>Default Model</vt:lpstr>
      <vt:lpstr>PowerPoint Presentation</vt:lpstr>
      <vt:lpstr>Analyzing Results</vt:lpstr>
      <vt:lpstr>Analyzing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McDonald</dc:creator>
  <cp:lastModifiedBy>Zach Stevens</cp:lastModifiedBy>
  <cp:revision>125</cp:revision>
  <dcterms:created xsi:type="dcterms:W3CDTF">2020-04-16T19:43:56Z</dcterms:created>
  <dcterms:modified xsi:type="dcterms:W3CDTF">2026-06-16T16:19:50Z</dcterms:modified>
</cp:coreProperties>
</file>